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911975" cy="9864725"/>
  <p:notesSz cx="6858000" cy="9144000"/>
  <p:defaultTextStyle>
    <a:defPPr>
      <a:defRPr lang="en-US"/>
    </a:defPPr>
    <a:lvl1pPr marL="0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1pPr>
    <a:lvl2pPr marL="392915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2pPr>
    <a:lvl3pPr marL="785828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3pPr>
    <a:lvl4pPr marL="1178743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4pPr>
    <a:lvl5pPr marL="1571657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5pPr>
    <a:lvl6pPr marL="1964571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6pPr>
    <a:lvl7pPr marL="2357485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7pPr>
    <a:lvl8pPr marL="2750400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8pPr>
    <a:lvl9pPr marL="3143313" algn="l" defTabSz="392915" rtl="0" eaLnBrk="1" latinLnBrk="0" hangingPunct="1">
      <a:defRPr sz="156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07" userDrawn="1">
          <p15:clr>
            <a:srgbClr val="A4A3A4"/>
          </p15:clr>
        </p15:guide>
        <p15:guide id="2" pos="21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6092"/>
    <a:srgbClr val="FAFAFA"/>
    <a:srgbClr val="008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83" autoAdjust="0"/>
  </p:normalViewPr>
  <p:slideViewPr>
    <p:cSldViewPr snapToGrid="0" snapToObjects="1">
      <p:cViewPr varScale="1">
        <p:scale>
          <a:sx n="75" d="100"/>
          <a:sy n="75" d="100"/>
        </p:scale>
        <p:origin x="3162" y="450"/>
      </p:cViewPr>
      <p:guideLst>
        <p:guide orient="horz" pos="3107"/>
        <p:guide pos="21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404" y="3064463"/>
            <a:ext cx="5875178" cy="2114522"/>
          </a:xfrm>
        </p:spPr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6797" y="5590013"/>
            <a:ext cx="4838384" cy="252098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5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0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6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14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26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12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97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82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685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1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11181" y="395050"/>
            <a:ext cx="1555195" cy="8416986"/>
          </a:xfrm>
        </p:spPr>
        <p:txBody>
          <a:bodyPr vert="eaVert"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598" y="395050"/>
            <a:ext cx="4550384" cy="8416986"/>
          </a:xfrm>
        </p:spPr>
        <p:txBody>
          <a:bodyPr vert="eaVert"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3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33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6005" y="6339003"/>
            <a:ext cx="5875178" cy="1959244"/>
          </a:xfrm>
        </p:spPr>
        <p:txBody>
          <a:bodyPr anchor="t"/>
          <a:lstStyle>
            <a:lvl1pPr algn="l">
              <a:defRPr sz="3397" b="1" cap="all"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005" y="4181093"/>
            <a:ext cx="5875178" cy="2157910"/>
          </a:xfrm>
        </p:spPr>
        <p:txBody>
          <a:bodyPr anchor="b"/>
          <a:lstStyle>
            <a:lvl1pPr marL="0" indent="0">
              <a:buNone/>
              <a:defRPr sz="1644">
                <a:solidFill>
                  <a:schemeClr val="tx1">
                    <a:tint val="75000"/>
                  </a:schemeClr>
                </a:solidFill>
              </a:defRPr>
            </a:lvl1pPr>
            <a:lvl2pPr marL="385355" indent="0">
              <a:buNone/>
              <a:defRPr sz="1534">
                <a:solidFill>
                  <a:schemeClr val="tx1">
                    <a:tint val="75000"/>
                  </a:schemeClr>
                </a:solidFill>
              </a:defRPr>
            </a:lvl2pPr>
            <a:lvl3pPr marL="770708" indent="0">
              <a:buNone/>
              <a:defRPr sz="1315">
                <a:solidFill>
                  <a:schemeClr val="tx1">
                    <a:tint val="75000"/>
                  </a:schemeClr>
                </a:solidFill>
              </a:defRPr>
            </a:lvl3pPr>
            <a:lvl4pPr marL="1156063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4pPr>
            <a:lvl5pPr marL="1541416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5pPr>
            <a:lvl6pPr marL="1926771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6pPr>
            <a:lvl7pPr marL="2312124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7pPr>
            <a:lvl8pPr marL="2697479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8pPr>
            <a:lvl9pPr marL="3082832" indent="0">
              <a:buNone/>
              <a:defRPr sz="12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4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598" y="2301772"/>
            <a:ext cx="3052790" cy="6510262"/>
          </a:xfrm>
        </p:spPr>
        <p:txBody>
          <a:bodyPr/>
          <a:lstStyle>
            <a:lvl1pPr>
              <a:defRPr sz="2411"/>
            </a:lvl1pPr>
            <a:lvl2pPr>
              <a:defRPr sz="1973"/>
            </a:lvl2pPr>
            <a:lvl3pPr>
              <a:defRPr sz="1644"/>
            </a:lvl3pPr>
            <a:lvl4pPr>
              <a:defRPr sz="1534"/>
            </a:lvl4pPr>
            <a:lvl5pPr>
              <a:defRPr sz="1534"/>
            </a:lvl5pPr>
            <a:lvl6pPr>
              <a:defRPr sz="1534"/>
            </a:lvl6pPr>
            <a:lvl7pPr>
              <a:defRPr sz="1534"/>
            </a:lvl7pPr>
            <a:lvl8pPr>
              <a:defRPr sz="1534"/>
            </a:lvl8pPr>
            <a:lvl9pPr>
              <a:defRPr sz="1534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13587" y="2301772"/>
            <a:ext cx="3052790" cy="6510262"/>
          </a:xfrm>
        </p:spPr>
        <p:txBody>
          <a:bodyPr/>
          <a:lstStyle>
            <a:lvl1pPr>
              <a:defRPr sz="2411"/>
            </a:lvl1pPr>
            <a:lvl2pPr>
              <a:defRPr sz="1973"/>
            </a:lvl2pPr>
            <a:lvl3pPr>
              <a:defRPr sz="1644"/>
            </a:lvl3pPr>
            <a:lvl4pPr>
              <a:defRPr sz="1534"/>
            </a:lvl4pPr>
            <a:lvl5pPr>
              <a:defRPr sz="1534"/>
            </a:lvl5pPr>
            <a:lvl6pPr>
              <a:defRPr sz="1534"/>
            </a:lvl6pPr>
            <a:lvl7pPr>
              <a:defRPr sz="1534"/>
            </a:lvl7pPr>
            <a:lvl8pPr>
              <a:defRPr sz="1534"/>
            </a:lvl8pPr>
            <a:lvl9pPr>
              <a:defRPr sz="1534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47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606" y="2208147"/>
            <a:ext cx="3053989" cy="920251"/>
          </a:xfrm>
        </p:spPr>
        <p:txBody>
          <a:bodyPr anchor="b"/>
          <a:lstStyle>
            <a:lvl1pPr marL="0" indent="0">
              <a:buNone/>
              <a:defRPr sz="1973" b="1"/>
            </a:lvl1pPr>
            <a:lvl2pPr marL="385355" indent="0">
              <a:buNone/>
              <a:defRPr sz="1644" b="1"/>
            </a:lvl2pPr>
            <a:lvl3pPr marL="770708" indent="0">
              <a:buNone/>
              <a:defRPr sz="1534" b="1"/>
            </a:lvl3pPr>
            <a:lvl4pPr marL="1156063" indent="0">
              <a:buNone/>
              <a:defRPr sz="1315" b="1"/>
            </a:lvl4pPr>
            <a:lvl5pPr marL="1541416" indent="0">
              <a:buNone/>
              <a:defRPr sz="1315" b="1"/>
            </a:lvl5pPr>
            <a:lvl6pPr marL="1926771" indent="0">
              <a:buNone/>
              <a:defRPr sz="1315" b="1"/>
            </a:lvl6pPr>
            <a:lvl7pPr marL="2312124" indent="0">
              <a:buNone/>
              <a:defRPr sz="1315" b="1"/>
            </a:lvl7pPr>
            <a:lvl8pPr marL="2697479" indent="0">
              <a:buNone/>
              <a:defRPr sz="1315" b="1"/>
            </a:lvl8pPr>
            <a:lvl9pPr marL="3082832" indent="0">
              <a:buNone/>
              <a:defRPr sz="1315" b="1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5606" y="3128397"/>
            <a:ext cx="3053989" cy="5683636"/>
          </a:xfrm>
        </p:spPr>
        <p:txBody>
          <a:bodyPr/>
          <a:lstStyle>
            <a:lvl1pPr>
              <a:defRPr sz="1973"/>
            </a:lvl1pPr>
            <a:lvl2pPr>
              <a:defRPr sz="1644"/>
            </a:lvl2pPr>
            <a:lvl3pPr>
              <a:defRPr sz="1534"/>
            </a:lvl3pPr>
            <a:lvl4pPr>
              <a:defRPr sz="1315"/>
            </a:lvl4pPr>
            <a:lvl5pPr>
              <a:defRPr sz="1315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11188" y="2208147"/>
            <a:ext cx="3055188" cy="920251"/>
          </a:xfrm>
        </p:spPr>
        <p:txBody>
          <a:bodyPr anchor="b"/>
          <a:lstStyle>
            <a:lvl1pPr marL="0" indent="0">
              <a:buNone/>
              <a:defRPr sz="1973" b="1"/>
            </a:lvl1pPr>
            <a:lvl2pPr marL="385355" indent="0">
              <a:buNone/>
              <a:defRPr sz="1644" b="1"/>
            </a:lvl2pPr>
            <a:lvl3pPr marL="770708" indent="0">
              <a:buNone/>
              <a:defRPr sz="1534" b="1"/>
            </a:lvl3pPr>
            <a:lvl4pPr marL="1156063" indent="0">
              <a:buNone/>
              <a:defRPr sz="1315" b="1"/>
            </a:lvl4pPr>
            <a:lvl5pPr marL="1541416" indent="0">
              <a:buNone/>
              <a:defRPr sz="1315" b="1"/>
            </a:lvl5pPr>
            <a:lvl6pPr marL="1926771" indent="0">
              <a:buNone/>
              <a:defRPr sz="1315" b="1"/>
            </a:lvl6pPr>
            <a:lvl7pPr marL="2312124" indent="0">
              <a:buNone/>
              <a:defRPr sz="1315" b="1"/>
            </a:lvl7pPr>
            <a:lvl8pPr marL="2697479" indent="0">
              <a:buNone/>
              <a:defRPr sz="1315" b="1"/>
            </a:lvl8pPr>
            <a:lvl9pPr marL="3082832" indent="0">
              <a:buNone/>
              <a:defRPr sz="1315" b="1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11188" y="3128397"/>
            <a:ext cx="3055188" cy="5683636"/>
          </a:xfrm>
        </p:spPr>
        <p:txBody>
          <a:bodyPr/>
          <a:lstStyle>
            <a:lvl1pPr>
              <a:defRPr sz="1973"/>
            </a:lvl1pPr>
            <a:lvl2pPr>
              <a:defRPr sz="1644"/>
            </a:lvl2pPr>
            <a:lvl3pPr>
              <a:defRPr sz="1534"/>
            </a:lvl3pPr>
            <a:lvl4pPr>
              <a:defRPr sz="1315"/>
            </a:lvl4pPr>
            <a:lvl5pPr>
              <a:defRPr sz="1315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450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12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1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603" y="392764"/>
            <a:ext cx="2273993" cy="1671522"/>
          </a:xfrm>
        </p:spPr>
        <p:txBody>
          <a:bodyPr anchor="b"/>
          <a:lstStyle>
            <a:lvl1pPr algn="l">
              <a:defRPr sz="1644" b="1"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2391" y="392767"/>
            <a:ext cx="3863987" cy="8419270"/>
          </a:xfrm>
        </p:spPr>
        <p:txBody>
          <a:bodyPr/>
          <a:lstStyle>
            <a:lvl1pPr>
              <a:defRPr sz="2740"/>
            </a:lvl1pPr>
            <a:lvl2pPr>
              <a:defRPr sz="2411"/>
            </a:lvl2pPr>
            <a:lvl3pPr>
              <a:defRPr sz="1973"/>
            </a:lvl3pPr>
            <a:lvl4pPr>
              <a:defRPr sz="1644"/>
            </a:lvl4pPr>
            <a:lvl5pPr>
              <a:defRPr sz="1644"/>
            </a:lvl5pPr>
            <a:lvl6pPr>
              <a:defRPr sz="1644"/>
            </a:lvl6pPr>
            <a:lvl7pPr>
              <a:defRPr sz="1644"/>
            </a:lvl7pPr>
            <a:lvl8pPr>
              <a:defRPr sz="1644"/>
            </a:lvl8pPr>
            <a:lvl9pPr>
              <a:defRPr sz="1644"/>
            </a:lvl9pPr>
          </a:lstStyle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603" y="2064286"/>
            <a:ext cx="2273993" cy="6747746"/>
          </a:xfrm>
        </p:spPr>
        <p:txBody>
          <a:bodyPr/>
          <a:lstStyle>
            <a:lvl1pPr marL="0" indent="0">
              <a:buNone/>
              <a:defRPr sz="1205"/>
            </a:lvl1pPr>
            <a:lvl2pPr marL="385355" indent="0">
              <a:buNone/>
              <a:defRPr sz="986"/>
            </a:lvl2pPr>
            <a:lvl3pPr marL="770708" indent="0">
              <a:buNone/>
              <a:defRPr sz="877"/>
            </a:lvl3pPr>
            <a:lvl4pPr marL="1156063" indent="0">
              <a:buNone/>
              <a:defRPr sz="767"/>
            </a:lvl4pPr>
            <a:lvl5pPr marL="1541416" indent="0">
              <a:buNone/>
              <a:defRPr sz="767"/>
            </a:lvl5pPr>
            <a:lvl6pPr marL="1926771" indent="0">
              <a:buNone/>
              <a:defRPr sz="767"/>
            </a:lvl6pPr>
            <a:lvl7pPr marL="2312124" indent="0">
              <a:buNone/>
              <a:defRPr sz="767"/>
            </a:lvl7pPr>
            <a:lvl8pPr marL="2697479" indent="0">
              <a:buNone/>
              <a:defRPr sz="767"/>
            </a:lvl8pPr>
            <a:lvl9pPr marL="3082832" indent="0">
              <a:buNone/>
              <a:defRPr sz="767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85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4799" y="6905309"/>
            <a:ext cx="4147185" cy="815210"/>
          </a:xfrm>
        </p:spPr>
        <p:txBody>
          <a:bodyPr anchor="b"/>
          <a:lstStyle>
            <a:lvl1pPr algn="l">
              <a:defRPr sz="1644" b="1"/>
            </a:lvl1pPr>
          </a:lstStyle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54799" y="881432"/>
            <a:ext cx="4147185" cy="5918835"/>
          </a:xfrm>
        </p:spPr>
        <p:txBody>
          <a:bodyPr/>
          <a:lstStyle>
            <a:lvl1pPr marL="0" indent="0">
              <a:buNone/>
              <a:defRPr sz="2740"/>
            </a:lvl1pPr>
            <a:lvl2pPr marL="385355" indent="0">
              <a:buNone/>
              <a:defRPr sz="2411"/>
            </a:lvl2pPr>
            <a:lvl3pPr marL="770708" indent="0">
              <a:buNone/>
              <a:defRPr sz="1973"/>
            </a:lvl3pPr>
            <a:lvl4pPr marL="1156063" indent="0">
              <a:buNone/>
              <a:defRPr sz="1644"/>
            </a:lvl4pPr>
            <a:lvl5pPr marL="1541416" indent="0">
              <a:buNone/>
              <a:defRPr sz="1644"/>
            </a:lvl5pPr>
            <a:lvl6pPr marL="1926771" indent="0">
              <a:buNone/>
              <a:defRPr sz="1644"/>
            </a:lvl6pPr>
            <a:lvl7pPr marL="2312124" indent="0">
              <a:buNone/>
              <a:defRPr sz="1644"/>
            </a:lvl7pPr>
            <a:lvl8pPr marL="2697479" indent="0">
              <a:buNone/>
              <a:defRPr sz="1644"/>
            </a:lvl8pPr>
            <a:lvl9pPr marL="3082832" indent="0">
              <a:buNone/>
              <a:defRPr sz="164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54799" y="7720520"/>
            <a:ext cx="4147185" cy="1157734"/>
          </a:xfrm>
        </p:spPr>
        <p:txBody>
          <a:bodyPr/>
          <a:lstStyle>
            <a:lvl1pPr marL="0" indent="0">
              <a:buNone/>
              <a:defRPr sz="1205"/>
            </a:lvl1pPr>
            <a:lvl2pPr marL="385355" indent="0">
              <a:buNone/>
              <a:defRPr sz="986"/>
            </a:lvl2pPr>
            <a:lvl3pPr marL="770708" indent="0">
              <a:buNone/>
              <a:defRPr sz="877"/>
            </a:lvl3pPr>
            <a:lvl4pPr marL="1156063" indent="0">
              <a:buNone/>
              <a:defRPr sz="767"/>
            </a:lvl4pPr>
            <a:lvl5pPr marL="1541416" indent="0">
              <a:buNone/>
              <a:defRPr sz="767"/>
            </a:lvl5pPr>
            <a:lvl6pPr marL="1926771" indent="0">
              <a:buNone/>
              <a:defRPr sz="767"/>
            </a:lvl6pPr>
            <a:lvl7pPr marL="2312124" indent="0">
              <a:buNone/>
              <a:defRPr sz="767"/>
            </a:lvl7pPr>
            <a:lvl8pPr marL="2697479" indent="0">
              <a:buNone/>
              <a:defRPr sz="767"/>
            </a:lvl8pPr>
            <a:lvl9pPr marL="3082832" indent="0">
              <a:buNone/>
              <a:defRPr sz="767"/>
            </a:lvl9pPr>
          </a:lstStyle>
          <a:p>
            <a:pPr lvl="0"/>
            <a:r>
              <a:rPr lang="is-I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112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604" y="395048"/>
            <a:ext cx="6220778" cy="1644121"/>
          </a:xfrm>
          <a:prstGeom prst="rect">
            <a:avLst/>
          </a:prstGeom>
        </p:spPr>
        <p:txBody>
          <a:bodyPr vert="horz" lIns="70327" tIns="35163" rIns="70327" bIns="35163" rtlCol="0" anchor="ctr">
            <a:normAutofit/>
          </a:bodyPr>
          <a:lstStyle/>
          <a:p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604" y="2301772"/>
            <a:ext cx="6220778" cy="6510262"/>
          </a:xfrm>
          <a:prstGeom prst="rect">
            <a:avLst/>
          </a:prstGeom>
        </p:spPr>
        <p:txBody>
          <a:bodyPr vert="horz" lIns="70327" tIns="35163" rIns="70327" bIns="35163" rtlCol="0">
            <a:normAutofit/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5602" y="9143142"/>
            <a:ext cx="1612794" cy="525206"/>
          </a:xfrm>
          <a:prstGeom prst="rect">
            <a:avLst/>
          </a:prstGeom>
        </p:spPr>
        <p:txBody>
          <a:bodyPr vert="horz" lIns="70327" tIns="35163" rIns="70327" bIns="35163" rtlCol="0" anchor="ctr"/>
          <a:lstStyle>
            <a:lvl1pPr algn="l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2E716-D4FD-944C-98AE-E39F670E285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61596" y="9143142"/>
            <a:ext cx="2188793" cy="525206"/>
          </a:xfrm>
          <a:prstGeom prst="rect">
            <a:avLst/>
          </a:prstGeom>
        </p:spPr>
        <p:txBody>
          <a:bodyPr vert="horz" lIns="70327" tIns="35163" rIns="70327" bIns="35163" rtlCol="0" anchor="ctr"/>
          <a:lstStyle>
            <a:lvl1pPr algn="ctr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3586" y="9143142"/>
            <a:ext cx="1612794" cy="525206"/>
          </a:xfrm>
          <a:prstGeom prst="rect">
            <a:avLst/>
          </a:prstGeom>
        </p:spPr>
        <p:txBody>
          <a:bodyPr vert="horz" lIns="70327" tIns="35163" rIns="70327" bIns="35163" rtlCol="0" anchor="ctr"/>
          <a:lstStyle>
            <a:lvl1pPr algn="r">
              <a:defRPr sz="9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98FED-3CB0-B141-BF2F-62E4AC3C28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7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5355" rtl="0" eaLnBrk="1" latinLnBrk="0" hangingPunct="1">
        <a:spcBef>
          <a:spcPct val="0"/>
        </a:spcBef>
        <a:buNone/>
        <a:defRPr sz="37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9015" indent="-289015" algn="l" defTabSz="385355" rtl="0" eaLnBrk="1" latinLnBrk="0" hangingPunct="1">
        <a:spcBef>
          <a:spcPct val="20000"/>
        </a:spcBef>
        <a:buFont typeface="Arial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26201" indent="-240846" algn="l" defTabSz="385355" rtl="0" eaLnBrk="1" latinLnBrk="0" hangingPunct="1">
        <a:spcBef>
          <a:spcPct val="20000"/>
        </a:spcBef>
        <a:buFont typeface="Arial"/>
        <a:buChar char="–"/>
        <a:defRPr sz="2411" kern="1200">
          <a:solidFill>
            <a:schemeClr val="tx1"/>
          </a:solidFill>
          <a:latin typeface="+mn-lt"/>
          <a:ea typeface="+mn-ea"/>
          <a:cs typeface="+mn-cs"/>
        </a:defRPr>
      </a:lvl2pPr>
      <a:lvl3pPr marL="963385" indent="-192677" algn="l" defTabSz="385355" rtl="0" eaLnBrk="1" latinLnBrk="0" hangingPunct="1">
        <a:spcBef>
          <a:spcPct val="20000"/>
        </a:spcBef>
        <a:buFont typeface="Arial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348739" indent="-192677" algn="l" defTabSz="385355" rtl="0" eaLnBrk="1" latinLnBrk="0" hangingPunct="1">
        <a:spcBef>
          <a:spcPct val="20000"/>
        </a:spcBef>
        <a:buFont typeface="Arial"/>
        <a:buChar char="–"/>
        <a:defRPr sz="1644" kern="1200">
          <a:solidFill>
            <a:schemeClr val="tx1"/>
          </a:solidFill>
          <a:latin typeface="+mn-lt"/>
          <a:ea typeface="+mn-ea"/>
          <a:cs typeface="+mn-cs"/>
        </a:defRPr>
      </a:lvl4pPr>
      <a:lvl5pPr marL="1734093" indent="-192677" algn="l" defTabSz="385355" rtl="0" eaLnBrk="1" latinLnBrk="0" hangingPunct="1">
        <a:spcBef>
          <a:spcPct val="20000"/>
        </a:spcBef>
        <a:buFont typeface="Arial"/>
        <a:buChar char="»"/>
        <a:defRPr sz="1644" kern="1200">
          <a:solidFill>
            <a:schemeClr val="tx1"/>
          </a:solidFill>
          <a:latin typeface="+mn-lt"/>
          <a:ea typeface="+mn-ea"/>
          <a:cs typeface="+mn-cs"/>
        </a:defRPr>
      </a:lvl5pPr>
      <a:lvl6pPr marL="2119448" indent="-192677" algn="l" defTabSz="385355" rtl="0" eaLnBrk="1" latinLnBrk="0" hangingPunct="1">
        <a:spcBef>
          <a:spcPct val="20000"/>
        </a:spcBef>
        <a:buFont typeface="Arial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6pPr>
      <a:lvl7pPr marL="2504801" indent="-192677" algn="l" defTabSz="385355" rtl="0" eaLnBrk="1" latinLnBrk="0" hangingPunct="1">
        <a:spcBef>
          <a:spcPct val="20000"/>
        </a:spcBef>
        <a:buFont typeface="Arial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7pPr>
      <a:lvl8pPr marL="2890156" indent="-192677" algn="l" defTabSz="385355" rtl="0" eaLnBrk="1" latinLnBrk="0" hangingPunct="1">
        <a:spcBef>
          <a:spcPct val="20000"/>
        </a:spcBef>
        <a:buFont typeface="Arial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8pPr>
      <a:lvl9pPr marL="3275509" indent="-192677" algn="l" defTabSz="385355" rtl="0" eaLnBrk="1" latinLnBrk="0" hangingPunct="1">
        <a:spcBef>
          <a:spcPct val="20000"/>
        </a:spcBef>
        <a:buFont typeface="Arial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5355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0708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56063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41416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26771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12124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697479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082832" algn="l" defTabSz="385355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gs.hornafjordur.is/media/gomul-gogn/starfsumsokn,-eydublad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hyperlink" Target="mailto:thordisth@hornafjordur.i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78698" y="9615257"/>
            <a:ext cx="6154922" cy="531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aseline="30000" dirty="0" err="1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Sveitarfélagið</a:t>
            </a:r>
            <a:r>
              <a:rPr lang="en-GB" sz="1700" baseline="30000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n-GB" sz="1700" baseline="30000" dirty="0" err="1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Hornafjörður</a:t>
            </a:r>
            <a:r>
              <a:rPr lang="en-GB" sz="1700" baseline="30000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/ </a:t>
            </a:r>
            <a:r>
              <a:rPr lang="en-GB" sz="1700" baseline="30000" dirty="0" err="1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Hafnarbraut</a:t>
            </a:r>
            <a:r>
              <a:rPr lang="en-GB" sz="1700" baseline="30000" dirty="0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27 / S: 4708000 / </a:t>
            </a:r>
            <a:r>
              <a:rPr lang="en-GB" sz="1700" baseline="30000" dirty="0" err="1">
                <a:solidFill>
                  <a:schemeClr val="bg1">
                    <a:lumMod val="6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www.hornafjordur.is</a:t>
            </a:r>
            <a:endParaRPr lang="en-GB" sz="1700" baseline="30000" dirty="0">
              <a:solidFill>
                <a:schemeClr val="bg1">
                  <a:lumMod val="6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ctr"/>
            <a:endParaRPr lang="en-US" sz="1714" dirty="0">
              <a:latin typeface="Adobe Garamond Pro" panose="02020502060506020403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0971" y="4420663"/>
            <a:ext cx="5617921" cy="35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14" dirty="0">
              <a:latin typeface="Times" pitchFamily="18" charset="0"/>
              <a:cs typeface="Times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698" y="-261595"/>
            <a:ext cx="6515802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s-IS" sz="1714" b="1" dirty="0">
              <a:latin typeface="Times New Roman" pitchFamily="18" charset="0"/>
              <a:cs typeface="Times New Roman" pitchFamily="18" charset="0"/>
            </a:endParaRPr>
          </a:p>
          <a:p>
            <a:endParaRPr lang="is-IS" sz="1714" b="1" dirty="0">
              <a:latin typeface="Times New Roman" pitchFamily="18" charset="0"/>
              <a:cs typeface="Times New Roman" pitchFamily="18" charset="0"/>
            </a:endParaRPr>
          </a:p>
          <a:p>
            <a:endParaRPr lang="is-IS" sz="1753" b="1" dirty="0">
              <a:cs typeface="Times New Roman" pitchFamily="18" charset="0"/>
            </a:endParaRPr>
          </a:p>
          <a:p>
            <a:endParaRPr lang="is-IS" sz="1753" b="1" dirty="0">
              <a:cs typeface="Times New Roman" pitchFamily="18" charset="0"/>
            </a:endParaRPr>
          </a:p>
          <a:p>
            <a:endParaRPr lang="is-IS" sz="1753" b="1" dirty="0">
              <a:cs typeface="Times New Roman" pitchFamily="18" charset="0"/>
            </a:endParaRPr>
          </a:p>
          <a:p>
            <a:endParaRPr lang="is-IS" sz="1400" b="1" dirty="0">
              <a:cs typeface="Times New Roman" pitchFamily="18" charset="0"/>
            </a:endParaRPr>
          </a:p>
          <a:p>
            <a:endParaRPr lang="is-IS" sz="1400" b="1" dirty="0">
              <a:cs typeface="Times New Roman" pitchFamily="18" charset="0"/>
            </a:endParaRPr>
          </a:p>
          <a:p>
            <a:r>
              <a:rPr lang="is-IS" sz="1400" b="1" dirty="0">
                <a:cs typeface="Times New Roman" pitchFamily="18" charset="0"/>
              </a:rPr>
              <a:t>Frístundaleiðbeinandi óskast til starfa í Kátakoti sem fyrst. Um er að ræða </a:t>
            </a:r>
            <a:r>
              <a:rPr lang="is-IS" sz="1200" b="1" dirty="0">
                <a:cs typeface="Times New Roman" pitchFamily="18" charset="0"/>
              </a:rPr>
              <a:t>37,25% starf frá 13:10 - 16:15 í Kátakoti. </a:t>
            </a:r>
          </a:p>
          <a:p>
            <a:r>
              <a:rPr lang="is-IS" sz="1200" dirty="0">
                <a:cs typeface="Times New Roman" pitchFamily="18" charset="0"/>
              </a:rPr>
              <a:t>Helstu verkefni og ábyrgð</a:t>
            </a:r>
          </a:p>
          <a:p>
            <a:r>
              <a:rPr lang="is-IS" sz="1200" dirty="0">
                <a:cs typeface="Times New Roman" pitchFamily="18" charset="0"/>
              </a:rPr>
              <a:t>•Sinna uppeldi og menntun samkvæmt starfslýsingu og aðstoða nemendur við athafnir daglegs lífs.</a:t>
            </a:r>
          </a:p>
          <a:p>
            <a:r>
              <a:rPr lang="is-IS" sz="1200" dirty="0">
                <a:cs typeface="Times New Roman" pitchFamily="18" charset="0"/>
              </a:rPr>
              <a:t>•Styðja við og styrkja jákvæða hegðun nemenda og sjálfstæði.</a:t>
            </a:r>
          </a:p>
          <a:p>
            <a:r>
              <a:rPr lang="is-IS" sz="1200" dirty="0">
                <a:cs typeface="Times New Roman" pitchFamily="18" charset="0"/>
              </a:rPr>
              <a:t>•Efla félagsfærni og jákvæða sjálfsmynd nemenda.</a:t>
            </a:r>
          </a:p>
          <a:p>
            <a:r>
              <a:rPr lang="is-IS" sz="1200" dirty="0">
                <a:cs typeface="Times New Roman" pitchFamily="18" charset="0"/>
              </a:rPr>
              <a:t>•Sjá til þess umhverfi sé öruggt, uppbyggilegt, styðji við þroska og virka þátttöku nemenda.</a:t>
            </a:r>
          </a:p>
          <a:p>
            <a:endParaRPr lang="is-IS" sz="1200" dirty="0">
              <a:cs typeface="Times New Roman" pitchFamily="18" charset="0"/>
            </a:endParaRPr>
          </a:p>
          <a:p>
            <a:r>
              <a:rPr lang="is-IS" sz="1200" b="1" dirty="0">
                <a:cs typeface="Times New Roman" pitchFamily="18" charset="0"/>
              </a:rPr>
              <a:t>Menntunar og hæfniskröfur</a:t>
            </a:r>
          </a:p>
          <a:p>
            <a:r>
              <a:rPr lang="is-IS" sz="1200" dirty="0">
                <a:cs typeface="Times New Roman" pitchFamily="18" charset="0"/>
              </a:rPr>
              <a:t>•Lipurð og sveigjanleiki í samskiptum.</a:t>
            </a:r>
          </a:p>
          <a:p>
            <a:r>
              <a:rPr lang="is-IS" sz="1200" dirty="0">
                <a:cs typeface="Times New Roman" pitchFamily="18" charset="0"/>
              </a:rPr>
              <a:t>•Stundvísi, frumkvæði og metnaður í starfi.</a:t>
            </a:r>
          </a:p>
          <a:p>
            <a:r>
              <a:rPr lang="is-IS" sz="1200" dirty="0">
                <a:cs typeface="Times New Roman" pitchFamily="18" charset="0"/>
              </a:rPr>
              <a:t>•Sjálfstæð og skipulögð vinnubrögð.</a:t>
            </a:r>
          </a:p>
          <a:p>
            <a:r>
              <a:rPr lang="is-IS" sz="1200" dirty="0">
                <a:cs typeface="Times New Roman" pitchFamily="18" charset="0"/>
              </a:rPr>
              <a:t>•Góð íslenskukunnátta (B1 í evrópska tungumálarammanum).</a:t>
            </a:r>
          </a:p>
          <a:p>
            <a:r>
              <a:rPr lang="is-IS" sz="1200" dirty="0">
                <a:cs typeface="Times New Roman" pitchFamily="18" charset="0"/>
              </a:rPr>
              <a:t>•Hreint sakavottorð (þarf að skila með umsókn).</a:t>
            </a:r>
          </a:p>
          <a:p>
            <a:endParaRPr lang="is-IS" sz="1200" dirty="0">
              <a:cs typeface="Times New Roman" pitchFamily="18" charset="0"/>
            </a:endParaRPr>
          </a:p>
          <a:p>
            <a:r>
              <a:rPr lang="is-IS" sz="1200" dirty="0">
                <a:cs typeface="Times New Roman" pitchFamily="18" charset="0"/>
              </a:rPr>
              <a:t>Laun eru greidd samkvæmt samningum launanefndar sveitarfélaga og viðeigandi stéttarfélags.</a:t>
            </a:r>
          </a:p>
          <a:p>
            <a:endParaRPr lang="is-IS" sz="1200" dirty="0">
              <a:cs typeface="Times New Roman" pitchFamily="18" charset="0"/>
            </a:endParaRPr>
          </a:p>
          <a:p>
            <a:pPr algn="ctr"/>
            <a:r>
              <a:rPr lang="is-IS" sz="1200" b="1" dirty="0">
                <a:cs typeface="Times New Roman" pitchFamily="18" charset="0"/>
              </a:rPr>
              <a:t>Umsóknarfrestur er </a:t>
            </a:r>
            <a:r>
              <a:rPr lang="is-IS" sz="1200" b="1">
                <a:cs typeface="Times New Roman" pitchFamily="18" charset="0"/>
              </a:rPr>
              <a:t>til 20.september 2026</a:t>
            </a:r>
            <a:endParaRPr lang="is-IS" sz="1200" b="1" dirty="0">
              <a:cs typeface="Times New Roman" pitchFamily="18" charset="0"/>
            </a:endParaRPr>
          </a:p>
          <a:p>
            <a:pPr algn="ctr"/>
            <a:endParaRPr lang="is-IS" sz="1200" b="1" dirty="0">
              <a:cs typeface="Times New Roman" pitchFamily="18" charset="0"/>
            </a:endParaRPr>
          </a:p>
          <a:p>
            <a:r>
              <a:rPr lang="is-IS" sz="1200" dirty="0">
                <a:cs typeface="Times New Roman" pitchFamily="18" charset="0"/>
              </a:rPr>
              <a:t>Umsóknum skal skilað skriflega til skólastjóra á þar til gerðu umsóknareyðublaði sem er á heimasíðu skólans </a:t>
            </a:r>
            <a:r>
              <a:rPr lang="is-IS" sz="1200" dirty="0">
                <a:cs typeface="Times New Roman" pitchFamily="18" charset="0"/>
                <a:hlinkClick r:id="rId3"/>
              </a:rPr>
              <a:t>https://gs.hornafjordur.is/media/gomul-gogn/starfsumsokn,-eydublad.pdf</a:t>
            </a:r>
            <a:r>
              <a:rPr lang="is-IS" sz="1200" dirty="0">
                <a:cs typeface="Times New Roman" pitchFamily="18" charset="0"/>
              </a:rPr>
              <a:t>  </a:t>
            </a:r>
          </a:p>
          <a:p>
            <a:endParaRPr lang="is-IS" sz="1200" dirty="0">
              <a:cs typeface="Times New Roman" pitchFamily="18" charset="0"/>
            </a:endParaRPr>
          </a:p>
          <a:p>
            <a:r>
              <a:rPr lang="is-IS" sz="1200" dirty="0">
                <a:cs typeface="Times New Roman" pitchFamily="18" charset="0"/>
              </a:rPr>
              <a:t>Frekari upplýsingar gefur Þórdís Þórsdóttir skólastjóri í síma 4708440 eða í síma 6986019 og á netfanginu </a:t>
            </a:r>
            <a:r>
              <a:rPr lang="is-IS" sz="1200" dirty="0">
                <a:cs typeface="Times New Roman" pitchFamily="18" charset="0"/>
                <a:hlinkClick r:id="rId4"/>
              </a:rPr>
              <a:t>thordisth@hornafjordur.is</a:t>
            </a:r>
            <a:endParaRPr lang="is-IS" sz="1200" dirty="0">
              <a:cs typeface="Times New Roman" pitchFamily="18" charset="0"/>
            </a:endParaRPr>
          </a:p>
          <a:p>
            <a:r>
              <a:rPr lang="is-IS" sz="1200" dirty="0">
                <a:cs typeface="Times New Roman" pitchFamily="18" charset="0"/>
              </a:rPr>
              <a:t> </a:t>
            </a:r>
          </a:p>
          <a:p>
            <a:r>
              <a:rPr lang="is-IS" sz="1200" dirty="0">
                <a:cs typeface="Times New Roman" pitchFamily="18" charset="0"/>
              </a:rPr>
              <a:t>Starfsumsókn gildir í 6 mánuði frá auglýsingu.</a:t>
            </a:r>
          </a:p>
          <a:p>
            <a:endParaRPr lang="is-IS" sz="1200" dirty="0">
              <a:cs typeface="Times New Roman" pitchFamily="18" charset="0"/>
            </a:endParaRPr>
          </a:p>
          <a:p>
            <a:br>
              <a:rPr lang="is-IS" sz="1753" dirty="0">
                <a:latin typeface="Times New Roman" pitchFamily="18" charset="0"/>
                <a:cs typeface="Times New Roman" pitchFamily="18" charset="0"/>
              </a:rPr>
            </a:br>
            <a:br>
              <a:rPr lang="is-IS" sz="1205" b="1" i="1" dirty="0"/>
            </a:br>
            <a:endParaRPr lang="is-IS" sz="1205" b="1" i="1" dirty="0"/>
          </a:p>
          <a:p>
            <a:endParaRPr lang="is-IS" sz="1205" dirty="0">
              <a:cs typeface="Times New Roman" pitchFamily="18" charset="0"/>
            </a:endParaRPr>
          </a:p>
          <a:p>
            <a:r>
              <a:rPr lang="is-IS" sz="1315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is-IS" sz="1315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GB" sz="1315" b="1" baseline="30000" dirty="0">
              <a:latin typeface="Times New Roman" pitchFamily="18" charset="0"/>
              <a:cs typeface="Times New Roman" pitchFamily="18" charset="0"/>
            </a:endParaRPr>
          </a:p>
          <a:p>
            <a:endParaRPr lang="en-US" sz="1315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10" y="667584"/>
            <a:ext cx="2732678" cy="7002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1432" y="20877"/>
            <a:ext cx="6869906" cy="9843848"/>
          </a:xfrm>
          <a:prstGeom prst="rect">
            <a:avLst/>
          </a:prstGeom>
          <a:noFill/>
          <a:ln w="57150">
            <a:solidFill>
              <a:srgbClr val="37609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714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272" y="562334"/>
            <a:ext cx="1222936" cy="76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48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223</Words>
  <Application>Microsoft Office PowerPoint</Application>
  <PresentationFormat>Custom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Adobe Garamond Pro</vt:lpstr>
      <vt:lpstr>Arial</vt:lpstr>
      <vt:lpstr>Arial Narrow</vt:lpstr>
      <vt:lpstr>Calibri</vt:lpstr>
      <vt:lpstr>Times</vt:lpstr>
      <vt:lpstr>Times New Roman</vt:lpstr>
      <vt:lpstr>Office Theme</vt:lpstr>
      <vt:lpstr>PowerPoint Presentation</vt:lpstr>
    </vt:vector>
  </TitlesOfParts>
  <Company>DIMMS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Imsland</dc:creator>
  <cp:lastModifiedBy>Þórdís Þórsdóttir</cp:lastModifiedBy>
  <cp:revision>52</cp:revision>
  <dcterms:created xsi:type="dcterms:W3CDTF">2012-11-14T17:54:38Z</dcterms:created>
  <dcterms:modified xsi:type="dcterms:W3CDTF">2026-09-07T10:04:23Z</dcterms:modified>
</cp:coreProperties>
</file>