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sldIdLst>
    <p:sldId id="256" r:id="rId2"/>
  </p:sldIdLst>
  <p:sldSz cx="6011863" cy="9001125"/>
  <p:notesSz cx="6858000" cy="9144000"/>
  <p:defaultTextStyle>
    <a:defPPr>
      <a:defRPr lang="en-US"/>
    </a:defPPr>
    <a:lvl1pPr marL="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1633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3265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4898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653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8163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09795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61428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13060" algn="l" defTabSz="3516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1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FAFAFA"/>
    <a:srgbClr val="008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3252" y="60"/>
      </p:cViewPr>
      <p:guideLst>
        <p:guide orient="horz" pos="2835"/>
        <p:guide pos="1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894" y="2796187"/>
            <a:ext cx="5110083" cy="1929408"/>
          </a:xfrm>
        </p:spPr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780" y="5100639"/>
            <a:ext cx="4208305" cy="2300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3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0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5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09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61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1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8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1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58600" y="360465"/>
            <a:ext cx="1352670" cy="7680127"/>
          </a:xfrm>
        </p:spPr>
        <p:txBody>
          <a:bodyPr vert="eaVert"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593" y="360465"/>
            <a:ext cx="3957810" cy="7680127"/>
          </a:xfrm>
        </p:spPr>
        <p:txBody>
          <a:bodyPr vert="eaVert"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3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01" y="5784059"/>
            <a:ext cx="5110083" cy="178772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901" y="3815062"/>
            <a:ext cx="5110083" cy="196899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1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32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48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065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581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097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614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130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4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593" y="2100265"/>
            <a:ext cx="2655240" cy="594032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56030" y="2100265"/>
            <a:ext cx="2655240" cy="594032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599" y="2014837"/>
            <a:ext cx="2656283" cy="83968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633" indent="0">
              <a:buNone/>
              <a:defRPr sz="1500" b="1"/>
            </a:lvl2pPr>
            <a:lvl3pPr marL="703265" indent="0">
              <a:buNone/>
              <a:defRPr sz="1400" b="1"/>
            </a:lvl3pPr>
            <a:lvl4pPr marL="1054898" indent="0">
              <a:buNone/>
              <a:defRPr sz="1200" b="1"/>
            </a:lvl4pPr>
            <a:lvl5pPr marL="1406530" indent="0">
              <a:buNone/>
              <a:defRPr sz="1200" b="1"/>
            </a:lvl5pPr>
            <a:lvl6pPr marL="1758163" indent="0">
              <a:buNone/>
              <a:defRPr sz="1200" b="1"/>
            </a:lvl6pPr>
            <a:lvl7pPr marL="2109795" indent="0">
              <a:buNone/>
              <a:defRPr sz="1200" b="1"/>
            </a:lvl7pPr>
            <a:lvl8pPr marL="2461428" indent="0">
              <a:buNone/>
              <a:defRPr sz="1200" b="1"/>
            </a:lvl8pPr>
            <a:lvl9pPr marL="2813060" indent="0">
              <a:buNone/>
              <a:defRPr sz="12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599" y="2854524"/>
            <a:ext cx="2656283" cy="51860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53944" y="2014837"/>
            <a:ext cx="2657326" cy="83968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633" indent="0">
              <a:buNone/>
              <a:defRPr sz="1500" b="1"/>
            </a:lvl2pPr>
            <a:lvl3pPr marL="703265" indent="0">
              <a:buNone/>
              <a:defRPr sz="1400" b="1"/>
            </a:lvl3pPr>
            <a:lvl4pPr marL="1054898" indent="0">
              <a:buNone/>
              <a:defRPr sz="1200" b="1"/>
            </a:lvl4pPr>
            <a:lvl5pPr marL="1406530" indent="0">
              <a:buNone/>
              <a:defRPr sz="1200" b="1"/>
            </a:lvl5pPr>
            <a:lvl6pPr marL="1758163" indent="0">
              <a:buNone/>
              <a:defRPr sz="1200" b="1"/>
            </a:lvl6pPr>
            <a:lvl7pPr marL="2109795" indent="0">
              <a:buNone/>
              <a:defRPr sz="1200" b="1"/>
            </a:lvl7pPr>
            <a:lvl8pPr marL="2461428" indent="0">
              <a:buNone/>
              <a:defRPr sz="1200" b="1"/>
            </a:lvl8pPr>
            <a:lvl9pPr marL="2813060" indent="0">
              <a:buNone/>
              <a:defRPr sz="1200" b="1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53944" y="2854524"/>
            <a:ext cx="2657326" cy="51860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5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1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597" y="358380"/>
            <a:ext cx="1977862" cy="152519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472" y="358382"/>
            <a:ext cx="3360799" cy="768221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597" y="1883569"/>
            <a:ext cx="1977862" cy="6157020"/>
          </a:xfrm>
        </p:spPr>
        <p:txBody>
          <a:bodyPr/>
          <a:lstStyle>
            <a:lvl1pPr marL="0" indent="0">
              <a:buNone/>
              <a:defRPr sz="1100"/>
            </a:lvl1pPr>
            <a:lvl2pPr marL="351633" indent="0">
              <a:buNone/>
              <a:defRPr sz="900"/>
            </a:lvl2pPr>
            <a:lvl3pPr marL="703265" indent="0">
              <a:buNone/>
              <a:defRPr sz="800"/>
            </a:lvl3pPr>
            <a:lvl4pPr marL="1054898" indent="0">
              <a:buNone/>
              <a:defRPr sz="700"/>
            </a:lvl4pPr>
            <a:lvl5pPr marL="1406530" indent="0">
              <a:buNone/>
              <a:defRPr sz="700"/>
            </a:lvl5pPr>
            <a:lvl6pPr marL="1758163" indent="0">
              <a:buNone/>
              <a:defRPr sz="700"/>
            </a:lvl6pPr>
            <a:lvl7pPr marL="2109795" indent="0">
              <a:buNone/>
              <a:defRPr sz="700"/>
            </a:lvl7pPr>
            <a:lvl8pPr marL="2461428" indent="0">
              <a:buNone/>
              <a:defRPr sz="700"/>
            </a:lvl8pPr>
            <a:lvl9pPr marL="2813060" indent="0">
              <a:buNone/>
              <a:defRPr sz="7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370" y="6300788"/>
            <a:ext cx="3607118" cy="74384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8370" y="804267"/>
            <a:ext cx="3607118" cy="5400675"/>
          </a:xfrm>
        </p:spPr>
        <p:txBody>
          <a:bodyPr/>
          <a:lstStyle>
            <a:lvl1pPr marL="0" indent="0">
              <a:buNone/>
              <a:defRPr sz="2500"/>
            </a:lvl1pPr>
            <a:lvl2pPr marL="351633" indent="0">
              <a:buNone/>
              <a:defRPr sz="2200"/>
            </a:lvl2pPr>
            <a:lvl3pPr marL="703265" indent="0">
              <a:buNone/>
              <a:defRPr sz="1800"/>
            </a:lvl3pPr>
            <a:lvl4pPr marL="1054898" indent="0">
              <a:buNone/>
              <a:defRPr sz="1500"/>
            </a:lvl4pPr>
            <a:lvl5pPr marL="1406530" indent="0">
              <a:buNone/>
              <a:defRPr sz="1500"/>
            </a:lvl5pPr>
            <a:lvl6pPr marL="1758163" indent="0">
              <a:buNone/>
              <a:defRPr sz="1500"/>
            </a:lvl6pPr>
            <a:lvl7pPr marL="2109795" indent="0">
              <a:buNone/>
              <a:defRPr sz="1500"/>
            </a:lvl7pPr>
            <a:lvl8pPr marL="2461428" indent="0">
              <a:buNone/>
              <a:defRPr sz="1500"/>
            </a:lvl8pPr>
            <a:lvl9pPr marL="281306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8370" y="7044632"/>
            <a:ext cx="3607118" cy="1056381"/>
          </a:xfrm>
        </p:spPr>
        <p:txBody>
          <a:bodyPr/>
          <a:lstStyle>
            <a:lvl1pPr marL="0" indent="0">
              <a:buNone/>
              <a:defRPr sz="1100"/>
            </a:lvl1pPr>
            <a:lvl2pPr marL="351633" indent="0">
              <a:buNone/>
              <a:defRPr sz="900"/>
            </a:lvl2pPr>
            <a:lvl3pPr marL="703265" indent="0">
              <a:buNone/>
              <a:defRPr sz="800"/>
            </a:lvl3pPr>
            <a:lvl4pPr marL="1054898" indent="0">
              <a:buNone/>
              <a:defRPr sz="700"/>
            </a:lvl4pPr>
            <a:lvl5pPr marL="1406530" indent="0">
              <a:buNone/>
              <a:defRPr sz="700"/>
            </a:lvl5pPr>
            <a:lvl6pPr marL="1758163" indent="0">
              <a:buNone/>
              <a:defRPr sz="700"/>
            </a:lvl6pPr>
            <a:lvl7pPr marL="2109795" indent="0">
              <a:buNone/>
              <a:defRPr sz="700"/>
            </a:lvl7pPr>
            <a:lvl8pPr marL="2461428" indent="0">
              <a:buNone/>
              <a:defRPr sz="700"/>
            </a:lvl8pPr>
            <a:lvl9pPr marL="2813060" indent="0">
              <a:buNone/>
              <a:defRPr sz="700"/>
            </a:lvl9pPr>
          </a:lstStyle>
          <a:p>
            <a:pPr lvl="0"/>
            <a:r>
              <a:rPr lang="is-I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597" y="360464"/>
            <a:ext cx="5410677" cy="1500188"/>
          </a:xfrm>
          <a:prstGeom prst="rect">
            <a:avLst/>
          </a:prstGeom>
        </p:spPr>
        <p:txBody>
          <a:bodyPr vert="horz" lIns="70327" tIns="35163" rIns="70327" bIns="35163" rtlCol="0" anchor="ctr">
            <a:normAutofit/>
          </a:bodyPr>
          <a:lstStyle/>
          <a:p>
            <a:r>
              <a:rPr lang="is-I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597" y="2100265"/>
            <a:ext cx="5410677" cy="5940326"/>
          </a:xfrm>
          <a:prstGeom prst="rect">
            <a:avLst/>
          </a:prstGeom>
        </p:spPr>
        <p:txBody>
          <a:bodyPr vert="horz" lIns="70327" tIns="35163" rIns="70327" bIns="35163" rtlCol="0">
            <a:normAutofit/>
          </a:bodyPr>
          <a:lstStyle/>
          <a:p>
            <a:pPr lvl="0"/>
            <a:r>
              <a:rPr lang="is-IS"/>
              <a:t>Click to edit Master text styles</a:t>
            </a:r>
          </a:p>
          <a:p>
            <a:pPr lvl="1"/>
            <a:r>
              <a:rPr lang="is-IS"/>
              <a:t>Second level</a:t>
            </a:r>
          </a:p>
          <a:p>
            <a:pPr lvl="2"/>
            <a:r>
              <a:rPr lang="is-IS"/>
              <a:t>Third level</a:t>
            </a:r>
          </a:p>
          <a:p>
            <a:pPr lvl="3"/>
            <a:r>
              <a:rPr lang="is-IS"/>
              <a:t>Fourth level</a:t>
            </a:r>
          </a:p>
          <a:p>
            <a:pPr lvl="4"/>
            <a:r>
              <a:rPr lang="is-I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596" y="8342712"/>
            <a:ext cx="1402768" cy="479227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2E716-D4FD-944C-98AE-E39F670E285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4057" y="8342712"/>
            <a:ext cx="1903757" cy="479227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8505" y="8342712"/>
            <a:ext cx="1402768" cy="479227"/>
          </a:xfrm>
          <a:prstGeom prst="rect">
            <a:avLst/>
          </a:prstGeom>
        </p:spPr>
        <p:txBody>
          <a:bodyPr vert="horz" lIns="70327" tIns="35163" rIns="70327" bIns="3516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8FED-3CB0-B141-BF2F-62E4AC3C2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633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724" indent="-263724" algn="l" defTabSz="351633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1403" indent="-219770" algn="l" defTabSz="351633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79081" indent="-175816" algn="l" defTabSz="35163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714" indent="-175816" algn="l" defTabSz="351633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2346" indent="-175816" algn="l" defTabSz="351633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979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611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7244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8876" indent="-175816" algn="l" defTabSz="35163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633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3265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4898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653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8163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9795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1428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3060" algn="l" defTabSz="35163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s.hornafjordur.is/media/gomul-gogn/starfsumsokn,-eydublad.pd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6795" y="8773496"/>
            <a:ext cx="561609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Sveitarfélagið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Hornafjörður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</a:t>
            </a:r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Hafnarbraut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27 / S: 4708000 / </a:t>
            </a:r>
            <a:r>
              <a:rPr lang="en-GB" baseline="30000" dirty="0" err="1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www.hornafjordur.is</a:t>
            </a:r>
            <a:endParaRPr lang="en-GB" baseline="300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dobe Garamond Pro" panose="02020502060506020403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76" y="609140"/>
            <a:ext cx="2493448" cy="6389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50" y="19049"/>
            <a:ext cx="5969794" cy="8965407"/>
          </a:xfrm>
          <a:prstGeom prst="rect">
            <a:avLst/>
          </a:prstGeom>
          <a:noFill/>
          <a:ln w="38100">
            <a:solidFill>
              <a:srgbClr val="3760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933" y="7079970"/>
            <a:ext cx="1115875" cy="70069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E180410-D29F-10DD-8922-58FB6F313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01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pic>
        <p:nvPicPr>
          <p:cNvPr id="2049" name="Picture 2">
            <a:extLst>
              <a:ext uri="{FF2B5EF4-FFF2-40B4-BE49-F238E27FC236}">
                <a16:creationId xmlns:a16="http://schemas.microsoft.com/office/drawing/2014/main" id="{6B87E4F7-313A-DE10-DBE2-B96547875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099" y="181615"/>
            <a:ext cx="1483709" cy="9335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3F7BDE-5168-7766-B6BB-1EEC5452E61C}"/>
              </a:ext>
            </a:extLst>
          </p:cNvPr>
          <p:cNvSpPr txBox="1"/>
          <p:nvPr/>
        </p:nvSpPr>
        <p:spPr>
          <a:xfrm>
            <a:off x="231494" y="1248117"/>
            <a:ext cx="5491395" cy="7005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is-IS" sz="1100" b="1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Grunnskóli Hornafjarðar auglýsir eftir stuðningsfulltrúum og starfsmönnum í Kátakot </a:t>
            </a:r>
            <a:r>
              <a:rPr lang="is-IS" sz="1100" b="1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frístundaheimili</a:t>
            </a:r>
            <a:r>
              <a:rPr lang="is-IS" sz="1100" b="1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Starf stuðningsfulltrúa er 100 % starf frá 8:00 - 16:15. 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Hlutastarf í </a:t>
            </a:r>
            <a:r>
              <a:rPr lang="is-IS" sz="1100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Kátakoti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er 37,5% starf frá 13:00 - 16:15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Yfirmaður í </a:t>
            </a:r>
            <a:r>
              <a:rPr lang="is-IS" sz="1100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Kátakoti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s-IS" sz="1100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frístundaheimili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50 – 100% starf frá 12:00-16:15 eða 8:00-16:15</a:t>
            </a:r>
            <a:endParaRPr lang="is-IS" sz="1100" kern="15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5000"/>
              </a:lnSpc>
              <a:spcAft>
                <a:spcPts val="800"/>
              </a:spcAft>
            </a:pPr>
            <a:r>
              <a:rPr lang="is-IS" sz="1100" b="1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Helstu verkefni og ábyrgð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Sinna uppeldi og menntun samkvæmt starflýsingu og aðstoða nemendur við athafnir daglegs lífs.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Styðja við og styrkja jákvæða hegðun nemenda og sjálfstæði.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Efla félagsfærni og jákvæða sjálfsmynd nemenda.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Sjá til þess umhverfi sé öruggt, uppbyggilegt styðji við þroska og virka þátttöku nemenda.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is-IS" sz="1100" b="1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Menntunar og hæfniskröfur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Æskilegt er að yfirmaður í </a:t>
            </a:r>
            <a:r>
              <a:rPr lang="is-IS" sz="1100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Kátakoti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hafi lokið BS námi í tómstundafræðum eða sé með aðra menntun í uppeldis- og eða kennslufræði sem nýtist í starfi. 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Æskilegt er að stuðningsfulltrúar hafi lokið stuðningsfulltrúanámi eða öðru sambærilegu námi.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Lipurð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og sveigjanleiki í samskiptum.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Stundvísi, frumkvæði og metnaður í starfi.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Sjálfstæð og skipulögð </a:t>
            </a:r>
            <a:r>
              <a:rPr lang="is-IS" sz="1100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vinnubrög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Góð íslenskukunnátta (B1 í evrópska tungumálarammanum og B2 hjá yfirmanna </a:t>
            </a:r>
            <a:r>
              <a:rPr lang="is-IS" sz="1100" kern="15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Kátakots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Hreint sakavottorð (þarf að skila með umsókn).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Laun eru greidd samkvæmt samningum launanefndar sveitarfélaga og viðeigandi stéttarfélags.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Umsækjendur þurfa geta hafið störf um miðjan ágúst 2024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is-IS" sz="1100" b="1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Umsóknarfrestur er til 10. júní. 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Umsóknum skal skilað skriflega til skólastjóra á þar til gerðu umsóknareyðublaði sem er á heimasíðu skólans.</a:t>
            </a:r>
            <a:r>
              <a:rPr lang="is-IS" sz="1100" b="1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s-IS" sz="1100" u="sng" kern="150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https://gs.hornafjordur.is/media/gomul-gogn/starfsumsokn,-eydublad.pdf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Frekari upplýsingar gefur skólastjóri í </a:t>
            </a:r>
            <a:r>
              <a:rPr lang="is-IS" sz="1100" kern="15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síma 4708440/6986019 </a:t>
            </a: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og á netfanginu thordisth@hornafjordur.is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is-IS" sz="1100" kern="15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Starfsumsókn gildir í 6 mánuði frá auglýsingu.</a:t>
            </a:r>
            <a:endParaRPr lang="is-IS" sz="11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4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280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Garamond Pro</vt:lpstr>
      <vt:lpstr>Aptos</vt:lpstr>
      <vt:lpstr>Arial</vt:lpstr>
      <vt:lpstr>Arial Narrow</vt:lpstr>
      <vt:lpstr>Calibri</vt:lpstr>
      <vt:lpstr>Symbol</vt:lpstr>
      <vt:lpstr>Office Theme</vt:lpstr>
      <vt:lpstr>PowerPoint Presentation</vt:lpstr>
    </vt:vector>
  </TitlesOfParts>
  <Company>DIMMS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Imsland</dc:creator>
  <cp:lastModifiedBy>Þórdís Þórsdóttir</cp:lastModifiedBy>
  <cp:revision>43</cp:revision>
  <dcterms:created xsi:type="dcterms:W3CDTF">2012-11-14T17:54:38Z</dcterms:created>
  <dcterms:modified xsi:type="dcterms:W3CDTF">2024-05-24T11:53:46Z</dcterms:modified>
</cp:coreProperties>
</file>