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48" r:id="rId1"/>
  </p:sldMasterIdLst>
  <p:sldIdLst>
    <p:sldId id="256" r:id="rId2"/>
  </p:sldIdLst>
  <p:sldSz cx="6011863" cy="9001125"/>
  <p:notesSz cx="6858000" cy="9144000"/>
  <p:defaultTextStyle>
    <a:defPPr>
      <a:defRPr lang="en-US"/>
    </a:defPPr>
    <a:lvl1pPr marL="0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1633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03265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54898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06530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58163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09795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61428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13060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>
          <p15:clr>
            <a:srgbClr val="A4A3A4"/>
          </p15:clr>
        </p15:guide>
        <p15:guide id="2" pos="18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092"/>
    <a:srgbClr val="FAFAFA"/>
    <a:srgbClr val="008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2698" y="53"/>
      </p:cViewPr>
      <p:guideLst>
        <p:guide orient="horz" pos="2835"/>
        <p:guide pos="189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894" y="2796187"/>
            <a:ext cx="5110083" cy="1929408"/>
          </a:xfrm>
        </p:spPr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1780" y="5100639"/>
            <a:ext cx="4208305" cy="23002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03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54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06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58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09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61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1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8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1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58600" y="360465"/>
            <a:ext cx="1352670" cy="7680127"/>
          </a:xfrm>
        </p:spPr>
        <p:txBody>
          <a:bodyPr vert="eaVert"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593" y="360465"/>
            <a:ext cx="3957810" cy="7680127"/>
          </a:xfrm>
        </p:spPr>
        <p:txBody>
          <a:bodyPr vert="eaVert"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3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3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901" y="5784059"/>
            <a:ext cx="5110083" cy="178772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901" y="3815062"/>
            <a:ext cx="5110083" cy="196899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51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032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548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0653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5816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097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614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130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4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593" y="2100265"/>
            <a:ext cx="2655240" cy="594032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56030" y="2100265"/>
            <a:ext cx="2655240" cy="594032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4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599" y="2014837"/>
            <a:ext cx="2656283" cy="83968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51633" indent="0">
              <a:buNone/>
              <a:defRPr sz="1500" b="1"/>
            </a:lvl2pPr>
            <a:lvl3pPr marL="703265" indent="0">
              <a:buNone/>
              <a:defRPr sz="1400" b="1"/>
            </a:lvl3pPr>
            <a:lvl4pPr marL="1054898" indent="0">
              <a:buNone/>
              <a:defRPr sz="1200" b="1"/>
            </a:lvl4pPr>
            <a:lvl5pPr marL="1406530" indent="0">
              <a:buNone/>
              <a:defRPr sz="1200" b="1"/>
            </a:lvl5pPr>
            <a:lvl6pPr marL="1758163" indent="0">
              <a:buNone/>
              <a:defRPr sz="1200" b="1"/>
            </a:lvl6pPr>
            <a:lvl7pPr marL="2109795" indent="0">
              <a:buNone/>
              <a:defRPr sz="1200" b="1"/>
            </a:lvl7pPr>
            <a:lvl8pPr marL="2461428" indent="0">
              <a:buNone/>
              <a:defRPr sz="1200" b="1"/>
            </a:lvl8pPr>
            <a:lvl9pPr marL="2813060" indent="0">
              <a:buNone/>
              <a:defRPr sz="1200" b="1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599" y="2854524"/>
            <a:ext cx="2656283" cy="51860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53944" y="2014837"/>
            <a:ext cx="2657326" cy="83968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51633" indent="0">
              <a:buNone/>
              <a:defRPr sz="1500" b="1"/>
            </a:lvl2pPr>
            <a:lvl3pPr marL="703265" indent="0">
              <a:buNone/>
              <a:defRPr sz="1400" b="1"/>
            </a:lvl3pPr>
            <a:lvl4pPr marL="1054898" indent="0">
              <a:buNone/>
              <a:defRPr sz="1200" b="1"/>
            </a:lvl4pPr>
            <a:lvl5pPr marL="1406530" indent="0">
              <a:buNone/>
              <a:defRPr sz="1200" b="1"/>
            </a:lvl5pPr>
            <a:lvl6pPr marL="1758163" indent="0">
              <a:buNone/>
              <a:defRPr sz="1200" b="1"/>
            </a:lvl6pPr>
            <a:lvl7pPr marL="2109795" indent="0">
              <a:buNone/>
              <a:defRPr sz="1200" b="1"/>
            </a:lvl7pPr>
            <a:lvl8pPr marL="2461428" indent="0">
              <a:buNone/>
              <a:defRPr sz="1200" b="1"/>
            </a:lvl8pPr>
            <a:lvl9pPr marL="2813060" indent="0">
              <a:buNone/>
              <a:defRPr sz="1200" b="1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53944" y="2854524"/>
            <a:ext cx="2657326" cy="51860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5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1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597" y="358380"/>
            <a:ext cx="1977862" cy="152519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0472" y="358382"/>
            <a:ext cx="3360799" cy="768221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597" y="1883569"/>
            <a:ext cx="1977862" cy="6157020"/>
          </a:xfrm>
        </p:spPr>
        <p:txBody>
          <a:bodyPr/>
          <a:lstStyle>
            <a:lvl1pPr marL="0" indent="0">
              <a:buNone/>
              <a:defRPr sz="1100"/>
            </a:lvl1pPr>
            <a:lvl2pPr marL="351633" indent="0">
              <a:buNone/>
              <a:defRPr sz="900"/>
            </a:lvl2pPr>
            <a:lvl3pPr marL="703265" indent="0">
              <a:buNone/>
              <a:defRPr sz="800"/>
            </a:lvl3pPr>
            <a:lvl4pPr marL="1054898" indent="0">
              <a:buNone/>
              <a:defRPr sz="700"/>
            </a:lvl4pPr>
            <a:lvl5pPr marL="1406530" indent="0">
              <a:buNone/>
              <a:defRPr sz="700"/>
            </a:lvl5pPr>
            <a:lvl6pPr marL="1758163" indent="0">
              <a:buNone/>
              <a:defRPr sz="700"/>
            </a:lvl6pPr>
            <a:lvl7pPr marL="2109795" indent="0">
              <a:buNone/>
              <a:defRPr sz="700"/>
            </a:lvl7pPr>
            <a:lvl8pPr marL="2461428" indent="0">
              <a:buNone/>
              <a:defRPr sz="700"/>
            </a:lvl8pPr>
            <a:lvl9pPr marL="2813060" indent="0">
              <a:buNone/>
              <a:defRPr sz="700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8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370" y="6300788"/>
            <a:ext cx="3607118" cy="743843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8370" y="804267"/>
            <a:ext cx="3607118" cy="5400675"/>
          </a:xfrm>
        </p:spPr>
        <p:txBody>
          <a:bodyPr/>
          <a:lstStyle>
            <a:lvl1pPr marL="0" indent="0">
              <a:buNone/>
              <a:defRPr sz="2500"/>
            </a:lvl1pPr>
            <a:lvl2pPr marL="351633" indent="0">
              <a:buNone/>
              <a:defRPr sz="2200"/>
            </a:lvl2pPr>
            <a:lvl3pPr marL="703265" indent="0">
              <a:buNone/>
              <a:defRPr sz="1800"/>
            </a:lvl3pPr>
            <a:lvl4pPr marL="1054898" indent="0">
              <a:buNone/>
              <a:defRPr sz="1500"/>
            </a:lvl4pPr>
            <a:lvl5pPr marL="1406530" indent="0">
              <a:buNone/>
              <a:defRPr sz="1500"/>
            </a:lvl5pPr>
            <a:lvl6pPr marL="1758163" indent="0">
              <a:buNone/>
              <a:defRPr sz="1500"/>
            </a:lvl6pPr>
            <a:lvl7pPr marL="2109795" indent="0">
              <a:buNone/>
              <a:defRPr sz="1500"/>
            </a:lvl7pPr>
            <a:lvl8pPr marL="2461428" indent="0">
              <a:buNone/>
              <a:defRPr sz="1500"/>
            </a:lvl8pPr>
            <a:lvl9pPr marL="281306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8370" y="7044632"/>
            <a:ext cx="3607118" cy="1056381"/>
          </a:xfrm>
        </p:spPr>
        <p:txBody>
          <a:bodyPr/>
          <a:lstStyle>
            <a:lvl1pPr marL="0" indent="0">
              <a:buNone/>
              <a:defRPr sz="1100"/>
            </a:lvl1pPr>
            <a:lvl2pPr marL="351633" indent="0">
              <a:buNone/>
              <a:defRPr sz="900"/>
            </a:lvl2pPr>
            <a:lvl3pPr marL="703265" indent="0">
              <a:buNone/>
              <a:defRPr sz="800"/>
            </a:lvl3pPr>
            <a:lvl4pPr marL="1054898" indent="0">
              <a:buNone/>
              <a:defRPr sz="700"/>
            </a:lvl4pPr>
            <a:lvl5pPr marL="1406530" indent="0">
              <a:buNone/>
              <a:defRPr sz="700"/>
            </a:lvl5pPr>
            <a:lvl6pPr marL="1758163" indent="0">
              <a:buNone/>
              <a:defRPr sz="700"/>
            </a:lvl6pPr>
            <a:lvl7pPr marL="2109795" indent="0">
              <a:buNone/>
              <a:defRPr sz="700"/>
            </a:lvl7pPr>
            <a:lvl8pPr marL="2461428" indent="0">
              <a:buNone/>
              <a:defRPr sz="700"/>
            </a:lvl8pPr>
            <a:lvl9pPr marL="2813060" indent="0">
              <a:buNone/>
              <a:defRPr sz="700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1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0597" y="360464"/>
            <a:ext cx="5410677" cy="1500188"/>
          </a:xfrm>
          <a:prstGeom prst="rect">
            <a:avLst/>
          </a:prstGeom>
        </p:spPr>
        <p:txBody>
          <a:bodyPr vert="horz" lIns="70327" tIns="35163" rIns="70327" bIns="35163" rtlCol="0" anchor="ctr">
            <a:normAutofit/>
          </a:bodyPr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597" y="2100265"/>
            <a:ext cx="5410677" cy="5940326"/>
          </a:xfrm>
          <a:prstGeom prst="rect">
            <a:avLst/>
          </a:prstGeom>
        </p:spPr>
        <p:txBody>
          <a:bodyPr vert="horz" lIns="70327" tIns="35163" rIns="70327" bIns="35163" rtlCol="0">
            <a:normAutofit/>
          </a:bodyPr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0596" y="8342712"/>
            <a:ext cx="1402768" cy="479227"/>
          </a:xfrm>
          <a:prstGeom prst="rect">
            <a:avLst/>
          </a:prstGeom>
        </p:spPr>
        <p:txBody>
          <a:bodyPr vert="horz" lIns="70327" tIns="35163" rIns="70327" bIns="35163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2E716-D4FD-944C-98AE-E39F670E285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4057" y="8342712"/>
            <a:ext cx="1903757" cy="479227"/>
          </a:xfrm>
          <a:prstGeom prst="rect">
            <a:avLst/>
          </a:prstGeom>
        </p:spPr>
        <p:txBody>
          <a:bodyPr vert="horz" lIns="70327" tIns="35163" rIns="70327" bIns="35163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8505" y="8342712"/>
            <a:ext cx="1402768" cy="479227"/>
          </a:xfrm>
          <a:prstGeom prst="rect">
            <a:avLst/>
          </a:prstGeom>
        </p:spPr>
        <p:txBody>
          <a:bodyPr vert="horz" lIns="70327" tIns="35163" rIns="70327" bIns="35163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1633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3724" indent="-263724" algn="l" defTabSz="351633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1403" indent="-219770" algn="l" defTabSz="351633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79081" indent="-175816" algn="l" defTabSz="351633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714" indent="-175816" algn="l" defTabSz="351633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82346" indent="-175816" algn="l" defTabSz="351633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3979" indent="-175816" algn="l" defTabSz="351633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611" indent="-175816" algn="l" defTabSz="351633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37244" indent="-175816" algn="l" defTabSz="351633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88876" indent="-175816" algn="l" defTabSz="351633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1633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3265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54898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06530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58163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9795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61428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13060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kristinge@hornafjordur.i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group of children holding hands&#10;&#10;Description automatically generated">
            <a:extLst>
              <a:ext uri="{FF2B5EF4-FFF2-40B4-BE49-F238E27FC236}">
                <a16:creationId xmlns:a16="http://schemas.microsoft.com/office/drawing/2014/main" id="{64BB7018-49FD-14AC-6ED0-381CD07EB9F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29693" y="1006549"/>
            <a:ext cx="2343912" cy="14508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6795" y="8773496"/>
            <a:ext cx="561609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aseline="30000" dirty="0" err="1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Sveitarfélagið</a:t>
            </a:r>
            <a:r>
              <a:rPr lang="en-GB" baseline="300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baseline="30000" dirty="0" err="1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Hornafjörður</a:t>
            </a:r>
            <a:r>
              <a:rPr lang="en-GB" baseline="300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/ </a:t>
            </a:r>
            <a:r>
              <a:rPr lang="en-GB" baseline="30000" dirty="0" err="1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Hafnarbraut</a:t>
            </a:r>
            <a:r>
              <a:rPr lang="en-GB" baseline="300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27 / S: 4708000 / </a:t>
            </a:r>
            <a:r>
              <a:rPr lang="en-GB" baseline="30000" dirty="0" err="1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www.hornafjordur.is</a:t>
            </a:r>
            <a:endParaRPr lang="en-GB" baseline="30000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dobe Garamond Pro" panose="020205020605060204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357" y="4033659"/>
            <a:ext cx="512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76" y="278933"/>
            <a:ext cx="2493448" cy="63897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50" y="19049"/>
            <a:ext cx="5969794" cy="8965407"/>
          </a:xfrm>
          <a:prstGeom prst="rect">
            <a:avLst/>
          </a:prstGeom>
          <a:noFill/>
          <a:ln w="38100">
            <a:solidFill>
              <a:srgbClr val="37609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857" y="276036"/>
            <a:ext cx="1115875" cy="7006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BE180410-D29F-10DD-8922-58FB6F313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011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s-I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17B3E8-EFA0-2FAF-F7CE-5F3329580E61}"/>
              </a:ext>
            </a:extLst>
          </p:cNvPr>
          <p:cNvSpPr txBox="1"/>
          <p:nvPr/>
        </p:nvSpPr>
        <p:spPr>
          <a:xfrm>
            <a:off x="237884" y="1014833"/>
            <a:ext cx="345358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1800" b="1" dirty="0"/>
              <a:t>Grunnskóli Hornafjarðar </a:t>
            </a:r>
          </a:p>
          <a:p>
            <a:pPr algn="ctr"/>
            <a:r>
              <a:rPr lang="is-IS" sz="1600" b="1" dirty="0"/>
              <a:t>leitar eftir kennurum </a:t>
            </a:r>
          </a:p>
          <a:p>
            <a:pPr algn="ctr"/>
            <a:r>
              <a:rPr lang="is-IS" sz="1600" b="1" dirty="0"/>
              <a:t>í eftirfarandi störf</a:t>
            </a:r>
            <a:endParaRPr lang="en-GB" sz="1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84BD3E-658F-A58D-8EB6-08FCDFF04DF4}"/>
              </a:ext>
            </a:extLst>
          </p:cNvPr>
          <p:cNvSpPr txBox="1"/>
          <p:nvPr/>
        </p:nvSpPr>
        <p:spPr>
          <a:xfrm>
            <a:off x="138258" y="1906430"/>
            <a:ext cx="550924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200" dirty="0"/>
              <a:t>Heimilisfræði 1. – 10. bekkur fullt starf</a:t>
            </a:r>
          </a:p>
          <a:p>
            <a:r>
              <a:rPr lang="is-IS" sz="1200" dirty="0"/>
              <a:t>Náttúrurfræði 7. – 10. bekkur 50% starf</a:t>
            </a:r>
          </a:p>
          <a:p>
            <a:r>
              <a:rPr lang="is-IS" sz="1200" dirty="0"/>
              <a:t>Fab – lab 7. – 10. bekkur 50% starf</a:t>
            </a:r>
          </a:p>
          <a:p>
            <a:r>
              <a:rPr lang="is-IS" sz="1200" dirty="0"/>
              <a:t>Hönnun og smíði 50% starf</a:t>
            </a:r>
          </a:p>
          <a:p>
            <a:r>
              <a:rPr lang="is-IS" sz="1200" dirty="0"/>
              <a:t>Tónmennt 1. – 6. bekkur, hlutastarf með aðkomu að árshátíð og jafnvel kennslu í Tónskóla Austur Skaftafellssýslu</a:t>
            </a:r>
          </a:p>
          <a:p>
            <a:r>
              <a:rPr lang="is-IS" sz="1200" dirty="0"/>
              <a:t>Íþróttakennari í afleysingar í 1. ár</a:t>
            </a:r>
          </a:p>
          <a:p>
            <a:r>
              <a:rPr lang="is-IS" sz="1200" dirty="0"/>
              <a:t>Leiklist 7. – 10. bekkur 50% starf með aðkomu að árshátíð skólans</a:t>
            </a:r>
          </a:p>
          <a:p>
            <a:r>
              <a:rPr lang="is-IS" sz="1200" dirty="0"/>
              <a:t>Náms og starfsráðgjafa</a:t>
            </a:r>
          </a:p>
          <a:p>
            <a:r>
              <a:rPr lang="is-IS" sz="1200" dirty="0"/>
              <a:t>Þroskaþjálfa í 100% starf </a:t>
            </a:r>
          </a:p>
          <a:p>
            <a:r>
              <a:rPr lang="is-IS" sz="1200" dirty="0"/>
              <a:t>Kennara í 100% starf á miðstigi </a:t>
            </a:r>
          </a:p>
          <a:p>
            <a:r>
              <a:rPr lang="is-IS" sz="1200" b="1" dirty="0"/>
              <a:t>Menntunar og hæfniskröfur: </a:t>
            </a:r>
          </a:p>
          <a:p>
            <a:r>
              <a:rPr lang="is-IS" sz="1200" dirty="0"/>
              <a:t>Umsækjendur skulu hafa tilskylda menntun og reynslu til starfsins og góð tök á íslensku bæði munnlega og skriflega.  Áhersla er á að umsækjandi sýni hæfni í samskiptum, frumkvæði, sé lausnamiðaður og hafi skipulagshæfileika.</a:t>
            </a:r>
          </a:p>
          <a:p>
            <a:endParaRPr lang="is-IS" sz="1200" dirty="0"/>
          </a:p>
          <a:p>
            <a:r>
              <a:rPr lang="is-IS" sz="1200" dirty="0"/>
              <a:t>Skólinn er Grænfánaskóli og heilsueflandi og unnið er samkvæmt hugmyndafræði uppeldis til ábyrgðar. Unnið er markvisst með samskipti og líðan nemenda. Leiðsagnarnám og teymiskennsla er í innleiðingu í skólanum. Svæðið er andalaus uppspretta fyrir útivist á einum fegursta stað landsins og byggir sérstaða skólans á því. </a:t>
            </a:r>
          </a:p>
          <a:p>
            <a:endParaRPr lang="is-IS" sz="1200" dirty="0"/>
          </a:p>
          <a:p>
            <a:r>
              <a:rPr lang="is-IS" sz="1200" b="1" dirty="0"/>
              <a:t>Umsóknarfrestur er til 15. maí</a:t>
            </a:r>
          </a:p>
          <a:p>
            <a:r>
              <a:rPr lang="is-IS" sz="1200" dirty="0"/>
              <a:t>Umsóknum ásamt ferilskrá og meðmælendum skal skilað til Kristínar G Gestsdóttur skólastjóra en hún veitir allar upplýsingar um störfin, </a:t>
            </a:r>
            <a:r>
              <a:rPr lang="is-IS" sz="1200" dirty="0">
                <a:hlinkClick r:id="rId7"/>
              </a:rPr>
              <a:t>kristinge@hornafjordur.is</a:t>
            </a:r>
            <a:r>
              <a:rPr lang="is-IS" sz="1200" dirty="0"/>
              <a:t> , S. 470-8440 eða í síma 8986701</a:t>
            </a:r>
          </a:p>
          <a:p>
            <a:r>
              <a:rPr lang="is-IS" sz="1200" dirty="0"/>
              <a:t>Launakjör eru samkvæmt kjarasamningi Sambands íslenskra sveitarfélaga og viðeigandi stéttarfélags. </a:t>
            </a:r>
          </a:p>
          <a:p>
            <a:r>
              <a:rPr lang="is-IS" sz="1200" dirty="0"/>
              <a:t>Þeir sem eru ráðnir til starfa í skólanum þurfa að veita heimild til að leitað sé upplýsinga úr sakaskrá hjá Ríkissaksóknara. </a:t>
            </a:r>
          </a:p>
          <a:p>
            <a:r>
              <a:rPr lang="is-IS" sz="1200" dirty="0"/>
              <a:t>Umsóknir gilda í hálft ár frá því að umsóknarfrestur rennur út.</a:t>
            </a:r>
          </a:p>
          <a:p>
            <a:r>
              <a:rPr lang="is-IS" sz="1200" b="1" dirty="0"/>
              <a:t>Öll kyn eru hvött til að sækja um. </a:t>
            </a:r>
          </a:p>
        </p:txBody>
      </p:sp>
    </p:spTree>
    <p:extLst>
      <p:ext uri="{BB962C8B-B14F-4D97-AF65-F5344CB8AC3E}">
        <p14:creationId xmlns:p14="http://schemas.microsoft.com/office/powerpoint/2010/main" val="3577448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301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Adobe Garamond Pro</vt:lpstr>
      <vt:lpstr>Arial</vt:lpstr>
      <vt:lpstr>Arial Narrow</vt:lpstr>
      <vt:lpstr>Calibri</vt:lpstr>
      <vt:lpstr>Times</vt:lpstr>
      <vt:lpstr>Office Theme</vt:lpstr>
      <vt:lpstr>PowerPoint Presentation</vt:lpstr>
    </vt:vector>
  </TitlesOfParts>
  <Company>DIMMS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Imsland</dc:creator>
  <cp:lastModifiedBy>Kristín Gestsdóttir</cp:lastModifiedBy>
  <cp:revision>48</cp:revision>
  <dcterms:created xsi:type="dcterms:W3CDTF">2012-11-14T17:54:38Z</dcterms:created>
  <dcterms:modified xsi:type="dcterms:W3CDTF">2024-04-19T11:51:01Z</dcterms:modified>
</cp:coreProperties>
</file>